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59" r:id="rId5"/>
    <p:sldId id="260" r:id="rId6"/>
    <p:sldId id="267" r:id="rId7"/>
    <p:sldId id="268" r:id="rId8"/>
    <p:sldId id="269" r:id="rId9"/>
    <p:sldId id="266" r:id="rId10"/>
    <p:sldId id="261" r:id="rId11"/>
    <p:sldId id="262" r:id="rId12"/>
    <p:sldId id="258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120" y="4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193940-623E-4410-81C3-B8791DDB55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0AA084B-B943-4521-8F2C-56F21B75F1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CA7C486-894C-449C-9969-A089B58F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5864-97E2-4C18-845B-52937ED2E0EA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D48776E-AE3E-4686-910B-6BBC753E8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E3187C2-1394-4999-96AA-15CFD30F9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CC58B-10FE-4D79-A27F-5C1B1A12C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54597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F0780C7-8595-45C6-8C5A-A0A2D45E8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BF314E01-A2A7-425D-AC3D-F848B38A8F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9981F46-A551-4C9C-A224-ABBF32B74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5864-97E2-4C18-845B-52937ED2E0EA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A659A0A-B19E-40D6-B2AE-BBE523E61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6A241F3-BFA5-442E-B1F6-EBD56CB08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CC58B-10FE-4D79-A27F-5C1B1A12C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9852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958EE39-1CA6-44ED-8883-440F64EAEE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9B3E966-436D-4530-95BF-070B34FA3D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64ADB20-CDFD-4607-8F13-83574E5FC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5864-97E2-4C18-845B-52937ED2E0EA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790CBD1-0EBE-439D-BE9F-70083DE77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0102E7C-FBC2-40A7-8E8D-A180EC574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CC58B-10FE-4D79-A27F-5C1B1A12C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7335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60EBBB-9A34-4A59-84B4-B7515686A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50AE682-38D8-44DD-A1A2-ACC15D1FE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1411E4-F61C-4552-BE39-543913DC7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5864-97E2-4C18-845B-52937ED2E0EA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AB985C9-A465-4448-A88C-367380C6C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6FF0C81-3D85-4BCC-B1F1-D0137D692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CC58B-10FE-4D79-A27F-5C1B1A12C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6956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17A9044-864F-45CE-9518-999AE1882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7960FF4-C930-47B3-960F-094D4EA072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1D09876-D113-4CFC-AB15-FADEA1614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5864-97E2-4C18-845B-52937ED2E0EA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1A3452E-7FEF-41C1-B828-E25FE2603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EFA1401-1B1B-49C4-A590-E16D6E3E9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CC58B-10FE-4D79-A27F-5C1B1A12C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10788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5047602-9397-4DA7-86C2-BDA38FAFA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FCBE26E-F7EB-48B3-9C72-ECC24A5F4B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FF9390B-CAC0-4A13-92DC-FDF3D01823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9725C8B-1D3F-4E10-BA5C-400AF9886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5864-97E2-4C18-845B-52937ED2E0EA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5302210-857D-47D2-8320-1B4CCA7F4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3DDDB35-6F63-459B-8C92-DB16F24EC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CC58B-10FE-4D79-A27F-5C1B1A12C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77248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D68544-A52E-4A58-9993-E0DC0E6D8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A47404F-3604-47C4-8955-16C6E0B2D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7719D58-F045-4410-8574-C68298FB63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AD127524-AF88-46CD-A233-E4A6EF32A1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81DF9B26-DEC1-4C66-A2F3-86D8352115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7CD099F-88CC-4376-B76C-590CFA793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5864-97E2-4C18-845B-52937ED2E0EA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94BE57F5-E5C4-4DDD-B1BD-699DC8CCA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A8E3E544-01C5-4C6A-934B-9228534B7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CC58B-10FE-4D79-A27F-5C1B1A12C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5309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D15B5D-E244-4AD2-BFFE-D86F45F37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B39F411-0DEC-45D5-B285-BD3A8F22D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5864-97E2-4C18-845B-52937ED2E0EA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8CBADF2-CF31-4A82-B871-74852458F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1F5CEE3F-0293-4879-9A4B-E3934F2B2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CC58B-10FE-4D79-A27F-5C1B1A12C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232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7284454A-9BFE-4B3F-B48C-20300523D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5864-97E2-4C18-845B-52937ED2E0EA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DCEE790-145F-4141-8C00-588CA34E8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96DCBFE-25AA-4D02-AAC5-967689A21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CC58B-10FE-4D79-A27F-5C1B1A12C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4845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726A2B-7C4A-4AD6-8F57-CE248CB57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7432EE9-505B-46D4-9D79-11B2FF96A0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1796381-5A06-4666-88FD-BCD22370D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EC21AD5-79C4-4359-B4C6-A37CB7315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5864-97E2-4C18-845B-52937ED2E0EA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9C50FC5-7258-45CF-B119-F4AC864BD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B256D56-1049-42A3-BA40-B5BAEA037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CC58B-10FE-4D79-A27F-5C1B1A12C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00807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497B5DA-E0C9-4E60-8235-B187E9EFC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B2A62A1-A83A-4472-9B3F-E8D83FCFE2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2A7B702-8AEA-49B6-A7C3-D17A9780F5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0370273-8F31-45FB-966B-869040143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C5864-97E2-4C18-845B-52937ED2E0EA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1003F89-ABB9-48BF-BFA5-84F63AEC4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4B52679-A0C6-48E5-8FEE-AEEFB0718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3CC58B-10FE-4D79-A27F-5C1B1A12C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923269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2E30CB-C643-41EC-B0D7-5E9022EC6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147BFBC-2131-48FE-A7BD-E0B6FE1DE1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08621D-5773-4E99-83AD-9859C88248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0C5864-97E2-4C18-845B-52937ED2E0EA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FEE642D-629B-4F70-88A5-121FA0A1FE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E97F233-46EE-45D7-BFD2-DA78E982A9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CC58B-10FE-4D79-A27F-5C1B1A12C6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68113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EE2EF92-4566-4284-89C4-82B2C03DD9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83341"/>
            <a:ext cx="9144000" cy="1072160"/>
          </a:xfrm>
        </p:spPr>
        <p:txBody>
          <a:bodyPr>
            <a:normAutofit/>
          </a:bodyPr>
          <a:lstStyle/>
          <a:p>
            <a:r>
              <a:rPr lang="ru-RU" sz="3600" b="1" cap="all" dirty="0">
                <a:solidFill>
                  <a:schemeClr val="bg1">
                    <a:lumMod val="95000"/>
                  </a:schemeClr>
                </a:solidFill>
                <a:effectLst/>
                <a:latin typeface="Comic Sans MS" panose="030F0702030302020204" pitchFamily="66" charset="0"/>
                <a:ea typeface="Times New Roman" panose="02020603050405020304" pitchFamily="18" charset="0"/>
              </a:rPr>
              <a:t>курсовой проект</a:t>
            </a:r>
            <a:endParaRPr lang="ru-RU" sz="9600" dirty="0">
              <a:solidFill>
                <a:schemeClr val="bg1">
                  <a:lumMod val="95000"/>
                </a:schemeClr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056CEEA-79EB-4E6F-BE4E-642132A0EB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417782"/>
            <a:ext cx="9144000" cy="1261333"/>
          </a:xfrm>
        </p:spPr>
        <p:txBody>
          <a:bodyPr>
            <a:noAutofit/>
          </a:bodyPr>
          <a:lstStyle/>
          <a:p>
            <a:r>
              <a:rPr lang="ru-RU" sz="3200" dirty="0">
                <a:solidFill>
                  <a:schemeClr val="bg1">
                    <a:lumMod val="95000"/>
                  </a:schemeClr>
                </a:solidFill>
                <a:latin typeface="Comic Sans MS" panose="030F0702030302020204" pitchFamily="66" charset="0"/>
              </a:rPr>
              <a:t>Тема:  «Игра с графическим интерфейсом УВЕРНИСЬ ОТ ШАРИКОВ»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88BF483-2F94-4FAF-B08F-1E83088FB677}"/>
              </a:ext>
            </a:extLst>
          </p:cNvPr>
          <p:cNvSpPr txBox="1"/>
          <p:nvPr/>
        </p:nvSpPr>
        <p:spPr>
          <a:xfrm>
            <a:off x="260873" y="4914770"/>
            <a:ext cx="701129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Comic Sans MS" panose="030F0702030302020204" pitchFamily="66" charset="0"/>
              </a:rPr>
              <a:t>Выполнил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Comic Sans MS" panose="030F0702030302020204" pitchFamily="66" charset="0"/>
              </a:rPr>
              <a:t> </a:t>
            </a:r>
            <a:r>
              <a:rPr lang="ru-RU" sz="2800" dirty="0">
                <a:solidFill>
                  <a:schemeClr val="bg1">
                    <a:lumMod val="95000"/>
                  </a:schemeClr>
                </a:solidFill>
                <a:latin typeface="Comic Sans MS" panose="030F0702030302020204" pitchFamily="66" charset="0"/>
              </a:rPr>
              <a:t>студент группы № 32919/5: Дроздов Савелий Алексеевич</a:t>
            </a:r>
          </a:p>
        </p:txBody>
      </p:sp>
    </p:spTree>
    <p:extLst>
      <p:ext uri="{BB962C8B-B14F-4D97-AF65-F5344CB8AC3E}">
        <p14:creationId xmlns:p14="http://schemas.microsoft.com/office/powerpoint/2010/main" val="2181738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445C80-C4C7-4120-880D-8810E1BA4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44361"/>
          </a:xfrm>
        </p:spPr>
        <p:txBody>
          <a:bodyPr>
            <a:normAutofit fontScale="90000"/>
          </a:bodyPr>
          <a:lstStyle/>
          <a:p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</a:rPr>
              <a:t>Есть ли какие-либо ограничения для игры в </a:t>
            </a:r>
            <a:r>
              <a:rPr lang="en-US" sz="4000" kern="1200" dirty="0" err="1">
                <a:solidFill>
                  <a:srgbClr val="92D050"/>
                </a:solidFill>
                <a:effectLst/>
                <a:latin typeface="Arial Black" panose="020B0A04020102020204" pitchFamily="34" charset="0"/>
                <a:ea typeface="+mj-ea"/>
                <a:cs typeface="+mj-cs"/>
              </a:rPr>
              <a:t>BiT</a:t>
            </a:r>
            <a:r>
              <a:rPr lang="en-US" sz="4000" kern="1200" dirty="0" err="1">
                <a:solidFill>
                  <a:srgbClr val="F2F2F2"/>
                </a:solidFill>
                <a:effectLst/>
                <a:latin typeface="Arial Black" panose="020B0A04020102020204" pitchFamily="34" charset="0"/>
                <a:ea typeface="+mj-ea"/>
                <a:cs typeface="+mj-cs"/>
              </a:rPr>
              <a:t>esT</a:t>
            </a: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?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90BC04-3891-4098-A70F-01405D1E6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25398"/>
            <a:ext cx="4154714" cy="11443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</a:rPr>
              <a:t>Ограничения только </a:t>
            </a:r>
          </a:p>
          <a:p>
            <a:pPr marL="0" indent="0">
              <a:buNone/>
            </a:pP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</a:rPr>
              <a:t>системные: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DEE8FF-103B-44CC-9F73-80FA3C48EDF4}"/>
              </a:ext>
            </a:extLst>
          </p:cNvPr>
          <p:cNvSpPr txBox="1"/>
          <p:nvPr/>
        </p:nvSpPr>
        <p:spPr>
          <a:xfrm>
            <a:off x="7333344" y="3429000"/>
            <a:ext cx="5119913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63500" indent="0">
              <a:lnSpc>
                <a:spcPct val="100000"/>
              </a:lnSpc>
            </a:pPr>
            <a:r>
              <a:rPr lang="ru-RU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стандартный VGA-монитор или совместимый; </a:t>
            </a:r>
          </a:p>
          <a:p>
            <a:pPr marR="63500" indent="0">
              <a:lnSpc>
                <a:spcPct val="100000"/>
              </a:lnSpc>
            </a:pPr>
            <a:r>
              <a:rPr lang="ru-RU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стандартная клавиатура; </a:t>
            </a:r>
          </a:p>
          <a:p>
            <a:pPr marR="63500" indent="0">
              <a:lnSpc>
                <a:spcPct val="100000"/>
              </a:lnSpc>
            </a:pPr>
            <a:r>
              <a:rPr lang="ru-RU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</a:t>
            </a:r>
            <a:r>
              <a:rPr lang="ru-RU" sz="24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аудиосистема</a:t>
            </a:r>
            <a:r>
              <a:rPr lang="ru-RU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(колонки), опционально;</a:t>
            </a:r>
          </a:p>
          <a:p>
            <a:pPr marR="63500" indent="0">
              <a:lnSpc>
                <a:spcPct val="100000"/>
              </a:lnSpc>
            </a:pPr>
            <a:r>
              <a:rPr lang="ru-RU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манипулятор «мышь»;</a:t>
            </a:r>
          </a:p>
          <a:p>
            <a:pPr marR="63500" indent="0">
              <a:lnSpc>
                <a:spcPct val="100000"/>
              </a:lnSpc>
            </a:pPr>
            <a:r>
              <a:rPr lang="ru-RU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манипулятор «</a:t>
            </a:r>
            <a:r>
              <a:rPr lang="en-US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gamepad</a:t>
            </a:r>
            <a:r>
              <a:rPr lang="ru-RU" sz="20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», опционально.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275A1C-E4BA-49CA-BFA5-0793DDF9B526}"/>
              </a:ext>
            </a:extLst>
          </p:cNvPr>
          <p:cNvSpPr txBox="1"/>
          <p:nvPr/>
        </p:nvSpPr>
        <p:spPr>
          <a:xfrm>
            <a:off x="457200" y="3233056"/>
            <a:ext cx="4154714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63500" indent="0">
              <a:lnSpc>
                <a:spcPct val="100000"/>
              </a:lnSpc>
              <a:buNone/>
            </a:pPr>
            <a:r>
              <a:rPr lang="ru-RU" sz="2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</a:t>
            </a:r>
            <a:r>
              <a:rPr lang="ru-RU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процессор Intel или совместимый; </a:t>
            </a:r>
          </a:p>
          <a:p>
            <a:pPr marR="63500" indent="0">
              <a:lnSpc>
                <a:spcPct val="100000"/>
              </a:lnSpc>
              <a:buNone/>
            </a:pPr>
            <a:r>
              <a:rPr lang="ru-RU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объем свободной оперативной памяти ~250 Мб; </a:t>
            </a:r>
          </a:p>
          <a:p>
            <a:pPr marR="63500" indent="0">
              <a:lnSpc>
                <a:spcPct val="100000"/>
              </a:lnSpc>
              <a:buNone/>
            </a:pPr>
            <a:r>
              <a:rPr lang="ru-RU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- объем необходимой памяти на жестком диске ~180Мб</a:t>
            </a:r>
            <a:r>
              <a:rPr lang="ru-RU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; </a:t>
            </a:r>
          </a:p>
        </p:txBody>
      </p:sp>
    </p:spTree>
    <p:extLst>
      <p:ext uri="{BB962C8B-B14F-4D97-AF65-F5344CB8AC3E}">
        <p14:creationId xmlns:p14="http://schemas.microsoft.com/office/powerpoint/2010/main" val="997648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5ADE94F-A788-464B-B124-053363760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26383"/>
            <a:ext cx="12192000" cy="926646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&lt;</a:t>
            </a: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</a:rPr>
              <a:t>Демонстрация игрового процесса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  <a:r>
              <a:rPr lang="en-US" kern="1200" dirty="0" err="1">
                <a:solidFill>
                  <a:srgbClr val="92D050"/>
                </a:solidFill>
                <a:effectLst/>
                <a:latin typeface="Arial Black" panose="020B0A04020102020204" pitchFamily="34" charset="0"/>
                <a:ea typeface="+mn-ea"/>
                <a:cs typeface="+mn-cs"/>
              </a:rPr>
              <a:t>BiT</a:t>
            </a:r>
            <a:r>
              <a:rPr lang="en-US" kern="1200" dirty="0" err="1">
                <a:solidFill>
                  <a:srgbClr val="F2F2F2"/>
                </a:solidFill>
                <a:effectLst/>
                <a:latin typeface="Arial Black" panose="020B0A04020102020204" pitchFamily="34" charset="0"/>
                <a:ea typeface="+mn-ea"/>
                <a:cs typeface="+mn-cs"/>
              </a:rPr>
              <a:t>esT</a:t>
            </a:r>
            <a:r>
              <a:rPr lang="en-US" dirty="0">
                <a:solidFill>
                  <a:schemeClr val="bg1"/>
                </a:solidFill>
                <a:latin typeface="Comic Sans MS" panose="030F0702030302020204" pitchFamily="66" charset="0"/>
              </a:rPr>
              <a:t>&gt;</a:t>
            </a:r>
            <a:endParaRPr lang="ru-RU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E31246-6590-4BA2-AE04-E95D81750D3E}"/>
              </a:ext>
            </a:extLst>
          </p:cNvPr>
          <p:cNvSpPr txBox="1"/>
          <p:nvPr/>
        </p:nvSpPr>
        <p:spPr>
          <a:xfrm>
            <a:off x="1661885" y="2151727"/>
            <a:ext cx="886822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Comic Sans MS" panose="030F0702030302020204" pitchFamily="66" charset="0"/>
              </a:rPr>
              <a:t>Человек должен запустить программу для демонстрации работоспособности Программного продукта.</a:t>
            </a:r>
          </a:p>
        </p:txBody>
      </p:sp>
    </p:spTree>
    <p:extLst>
      <p:ext uri="{BB962C8B-B14F-4D97-AF65-F5344CB8AC3E}">
        <p14:creationId xmlns:p14="http://schemas.microsoft.com/office/powerpoint/2010/main" val="4857101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93D9188-60AE-4AE7-9427-AB9143F6C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11868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Спасибо за внимание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BD82644-BF28-45EC-9F00-7E62E2ED35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8243" y="3853317"/>
            <a:ext cx="8015514" cy="13255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6000" dirty="0">
                <a:solidFill>
                  <a:schemeClr val="bg1">
                    <a:lumMod val="9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На этом всё</a:t>
            </a: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60933AED-CCF2-49C0-97F0-3AE29C0ABCA5}"/>
              </a:ext>
            </a:extLst>
          </p:cNvPr>
          <p:cNvSpPr txBox="1">
            <a:spLocks/>
          </p:cNvSpPr>
          <p:nvPr/>
        </p:nvSpPr>
        <p:spPr>
          <a:xfrm>
            <a:off x="1524000" y="1647487"/>
            <a:ext cx="9144000" cy="10721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sz="96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Подзаголовок 2">
            <a:extLst>
              <a:ext uri="{FF2B5EF4-FFF2-40B4-BE49-F238E27FC236}">
                <a16:creationId xmlns:a16="http://schemas.microsoft.com/office/drawing/2014/main" id="{1ECE7B4B-1BD0-405E-BC12-4757835ED43A}"/>
              </a:ext>
            </a:extLst>
          </p:cNvPr>
          <p:cNvSpPr txBox="1">
            <a:spLocks/>
          </p:cNvSpPr>
          <p:nvPr/>
        </p:nvSpPr>
        <p:spPr>
          <a:xfrm>
            <a:off x="1524000" y="2719647"/>
            <a:ext cx="9144000" cy="10721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курсовой проект на тему:  «Игра с графическим интерфейсом «УВЕРНИСЬ ОТ ШАРИКОВ»</a:t>
            </a:r>
          </a:p>
        </p:txBody>
      </p:sp>
    </p:spTree>
    <p:extLst>
      <p:ext uri="{BB962C8B-B14F-4D97-AF65-F5344CB8AC3E}">
        <p14:creationId xmlns:p14="http://schemas.microsoft.com/office/powerpoint/2010/main" val="3612283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BD46B1-8846-478C-A171-15A353693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Comic Sans MS" panose="030F0702030302020204" pitchFamily="66" charset="0"/>
              </a:rPr>
              <a:t>Для чего он создан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mic Sans MS" panose="030F0702030302020204" pitchFamily="66" charset="0"/>
              </a:rPr>
              <a:t>?</a:t>
            </a:r>
            <a:endParaRPr lang="ru-RU" dirty="0">
              <a:solidFill>
                <a:schemeClr val="bg1">
                  <a:lumMod val="95000"/>
                </a:schemeClr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0573A78-FAB9-4F0E-8B68-D8B322B99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514" y="4543425"/>
            <a:ext cx="7086600" cy="1842861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Comic Sans MS" panose="030F0702030302020204" pitchFamily="66" charset="0"/>
              </a:rPr>
              <a:t>Данный проект создан в рамках обучения разработки П.О. по дисциплине:</a:t>
            </a:r>
          </a:p>
          <a:p>
            <a:pPr marL="0" indent="0"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Comic Sans MS" panose="030F0702030302020204" pitchFamily="66" charset="0"/>
              </a:rPr>
              <a:t>«Разработка Программных модулей»</a:t>
            </a:r>
          </a:p>
        </p:txBody>
      </p:sp>
    </p:spTree>
    <p:extLst>
      <p:ext uri="{BB962C8B-B14F-4D97-AF65-F5344CB8AC3E}">
        <p14:creationId xmlns:p14="http://schemas.microsoft.com/office/powerpoint/2010/main" val="133327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FA4927-58F2-47C6-AE2E-9E6A51D75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Comic Sans MS" panose="030F0702030302020204" pitchFamily="66" charset="0"/>
              </a:rPr>
              <a:t>Что из себя представляет </a:t>
            </a:r>
            <a:r>
              <a:rPr lang="en-US" dirty="0" err="1">
                <a:solidFill>
                  <a:srgbClr val="92D050"/>
                </a:solidFill>
                <a:latin typeface="Arial Black" panose="020B0A04020102020204" pitchFamily="34" charset="0"/>
              </a:rPr>
              <a:t>BiT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esT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mic Sans MS" panose="030F0702030302020204" pitchFamily="66" charset="0"/>
              </a:rPr>
              <a:t>?</a:t>
            </a:r>
            <a:endParaRPr lang="ru-RU" dirty="0">
              <a:solidFill>
                <a:schemeClr val="bg1">
                  <a:lumMod val="9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2544BB91-3FD1-4B1E-A94E-5F27C9942126}"/>
              </a:ext>
            </a:extLst>
          </p:cNvPr>
          <p:cNvSpPr txBox="1">
            <a:spLocks/>
          </p:cNvSpPr>
          <p:nvPr/>
        </p:nvSpPr>
        <p:spPr>
          <a:xfrm>
            <a:off x="6021493" y="1701589"/>
            <a:ext cx="6170507" cy="37983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err="1">
                <a:solidFill>
                  <a:srgbClr val="92D050"/>
                </a:solidFill>
                <a:latin typeface="Arial Black" panose="020B0A04020102020204" pitchFamily="34" charset="0"/>
              </a:rPr>
              <a:t>BiT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esT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 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Comic Sans MS" panose="030F0702030302020204" pitchFamily="66" charset="0"/>
              </a:rPr>
              <a:t>– это программа для компьютеров на О.С.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mic Sans MS" panose="030F0702030302020204" pitchFamily="66" charset="0"/>
              </a:rPr>
              <a:t>Windows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Comic Sans MS" panose="030F0702030302020204" pitchFamily="66" charset="0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Comic Sans MS" panose="030F0702030302020204" pitchFamily="66" charset="0"/>
              </a:rPr>
              <a:t>Созданная Савелием Дроздовым</a:t>
            </a:r>
          </a:p>
        </p:txBody>
      </p:sp>
    </p:spTree>
    <p:extLst>
      <p:ext uri="{BB962C8B-B14F-4D97-AF65-F5344CB8AC3E}">
        <p14:creationId xmlns:p14="http://schemas.microsoft.com/office/powerpoint/2010/main" val="2705161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0FA4927-58F2-47C6-AE2E-9E6A51D75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Comic Sans MS" panose="030F0702030302020204" pitchFamily="66" charset="0"/>
              </a:rPr>
              <a:t>Что из себя представляет </a:t>
            </a:r>
            <a:r>
              <a:rPr lang="en-US" dirty="0" err="1">
                <a:solidFill>
                  <a:srgbClr val="92D050"/>
                </a:solidFill>
                <a:latin typeface="Arial Black" panose="020B0A04020102020204" pitchFamily="34" charset="0"/>
              </a:rPr>
              <a:t>BiT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esT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 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mic Sans MS" panose="030F0702030302020204" pitchFamily="66" charset="0"/>
              </a:rPr>
              <a:t>?</a:t>
            </a:r>
            <a:endParaRPr lang="ru-RU" dirty="0">
              <a:solidFill>
                <a:schemeClr val="bg1">
                  <a:lumMod val="9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6F1FCD-CB96-403D-96E4-F12843831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58596"/>
            <a:ext cx="3937000" cy="1846489"/>
          </a:xfrm>
        </p:spPr>
        <p:txBody>
          <a:bodyPr/>
          <a:lstStyle/>
          <a:p>
            <a:pPr marL="0" indent="0">
              <a:buNone/>
            </a:pPr>
            <a:r>
              <a:rPr lang="en-US" dirty="0" err="1">
                <a:solidFill>
                  <a:srgbClr val="92D050"/>
                </a:solidFill>
                <a:latin typeface="Arial Black" panose="020B0A04020102020204" pitchFamily="34" charset="0"/>
              </a:rPr>
              <a:t>BiT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esT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mic Sans MS" panose="030F0702030302020204" pitchFamily="66" charset="0"/>
              </a:rPr>
              <a:t> – 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Comic Sans MS" panose="030F0702030302020204" pitchFamily="66" charset="0"/>
              </a:rPr>
              <a:t>это игра, способная развивать</a:t>
            </a:r>
            <a:r>
              <a:rPr lang="ru-RU" dirty="0">
                <a:solidFill>
                  <a:srgbClr val="FF0000"/>
                </a:solidFill>
                <a:latin typeface="Comic Sans MS" panose="030F0702030302020204" pitchFamily="66" charset="0"/>
              </a:rPr>
              <a:t> внимательность </a:t>
            </a: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</a:rPr>
              <a:t>и </a:t>
            </a:r>
            <a:r>
              <a:rPr lang="ru-RU" dirty="0">
                <a:solidFill>
                  <a:srgbClr val="FFC000"/>
                </a:solidFill>
                <a:latin typeface="Comic Sans MS" panose="030F0702030302020204" pitchFamily="66" charset="0"/>
              </a:rPr>
              <a:t>реакцию</a:t>
            </a: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</a:rPr>
              <a:t>.</a:t>
            </a:r>
          </a:p>
          <a:p>
            <a:pPr marL="0" indent="0">
              <a:buNone/>
            </a:pPr>
            <a:endParaRPr lang="ru-RU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2544BB91-3FD1-4B1E-A94E-5F27C9942126}"/>
              </a:ext>
            </a:extLst>
          </p:cNvPr>
          <p:cNvSpPr txBox="1">
            <a:spLocks/>
          </p:cNvSpPr>
          <p:nvPr/>
        </p:nvSpPr>
        <p:spPr>
          <a:xfrm>
            <a:off x="7271660" y="2505755"/>
            <a:ext cx="4920340" cy="18464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</a:rPr>
              <a:t>Проводя время в</a:t>
            </a:r>
            <a:r>
              <a:rPr lang="ru-RU" dirty="0">
                <a:solidFill>
                  <a:srgbClr val="92D050"/>
                </a:solidFill>
                <a:latin typeface="Arial Black" panose="020B0A04020102020204" pitchFamily="34" charset="0"/>
              </a:rPr>
              <a:t> </a:t>
            </a:r>
            <a:r>
              <a:rPr lang="en-US" dirty="0" err="1">
                <a:solidFill>
                  <a:srgbClr val="92D050"/>
                </a:solidFill>
                <a:latin typeface="Arial Black" panose="020B0A04020102020204" pitchFamily="34" charset="0"/>
              </a:rPr>
              <a:t>BiT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  <a:latin typeface="Arial Black" panose="020B0A04020102020204" pitchFamily="34" charset="0"/>
              </a:rPr>
              <a:t>esT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Comic Sans MS" panose="030F0702030302020204" pitchFamily="66" charset="0"/>
              </a:rPr>
              <a:t> </a:t>
            </a:r>
            <a:endParaRPr lang="ru-RU" dirty="0">
              <a:solidFill>
                <a:schemeClr val="bg1">
                  <a:lumMod val="95000"/>
                </a:schemeClr>
              </a:solidFill>
              <a:latin typeface="Comic Sans MS" panose="030F0702030302020204" pitchFamily="66" charset="0"/>
            </a:endParaRPr>
          </a:p>
          <a:p>
            <a:pPr marL="0" indent="0">
              <a:buNone/>
            </a:pPr>
            <a:r>
              <a:rPr lang="ru-RU" dirty="0">
                <a:solidFill>
                  <a:schemeClr val="bg1">
                    <a:lumMod val="95000"/>
                  </a:schemeClr>
                </a:solidFill>
                <a:latin typeface="Comic Sans MS" panose="030F0702030302020204" pitchFamily="66" charset="0"/>
              </a:rPr>
              <a:t>вы можете оценить свою </a:t>
            </a:r>
            <a:r>
              <a:rPr lang="ru-RU" dirty="0">
                <a:solidFill>
                  <a:srgbClr val="FF0000"/>
                </a:solidFill>
                <a:latin typeface="Comic Sans MS" panose="030F0702030302020204" pitchFamily="66" charset="0"/>
              </a:rPr>
              <a:t>внимательность </a:t>
            </a: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</a:rPr>
              <a:t>и </a:t>
            </a:r>
            <a:r>
              <a:rPr lang="ru-RU" dirty="0">
                <a:solidFill>
                  <a:srgbClr val="FFC000"/>
                </a:solidFill>
                <a:latin typeface="Comic Sans MS" panose="030F0702030302020204" pitchFamily="66" charset="0"/>
              </a:rPr>
              <a:t>реакцию</a:t>
            </a: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</a:rPr>
              <a:t> на практике.</a:t>
            </a:r>
            <a:endParaRPr lang="ru-RU" dirty="0">
              <a:solidFill>
                <a:srgbClr val="FF0000"/>
              </a:solidFill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9054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445C80-C4C7-4120-880D-8810E1BA4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23" y="84517"/>
            <a:ext cx="8203353" cy="1325563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Comic Sans MS" panose="030F0702030302020204" pitchFamily="66" charset="0"/>
              </a:rPr>
              <a:t>Суть игрового процесса </a:t>
            </a:r>
            <a:r>
              <a:rPr lang="en-US" sz="4000" kern="1200" dirty="0" err="1">
                <a:solidFill>
                  <a:srgbClr val="92D050"/>
                </a:solidFill>
                <a:effectLst/>
                <a:latin typeface="Arial Black" panose="020B0A04020102020204" pitchFamily="34" charset="0"/>
                <a:ea typeface="+mj-ea"/>
                <a:cs typeface="+mj-cs"/>
              </a:rPr>
              <a:t>BiT</a:t>
            </a:r>
            <a:r>
              <a:rPr lang="en-US" sz="4000" kern="1200" dirty="0" err="1">
                <a:solidFill>
                  <a:srgbClr val="F2F2F2"/>
                </a:solidFill>
                <a:effectLst/>
                <a:latin typeface="Arial Black" panose="020B0A04020102020204" pitchFamily="34" charset="0"/>
                <a:ea typeface="+mj-ea"/>
                <a:cs typeface="+mj-cs"/>
              </a:rPr>
              <a:t>esT</a:t>
            </a:r>
            <a:endParaRPr lang="ru-RU" sz="40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90BC04-3891-4098-A70F-01405D1E6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4306" y="1410081"/>
            <a:ext cx="7003385" cy="127216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  <a:cs typeface="Cascadia Code SemiBold" panose="020B0609020000020004" pitchFamily="49" charset="0"/>
              </a:rPr>
              <a:t> -= Главная цель: пройти все уровни =-</a:t>
            </a:r>
          </a:p>
          <a:p>
            <a:pPr marL="0" indent="0" algn="ctr">
              <a:buNone/>
            </a:pP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  <a:cs typeface="Cascadia Code SemiBold" panose="020B0609020000020004" pitchFamily="49" charset="0"/>
              </a:rPr>
              <a:t>- Цель уровня: жить до конца 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ECD966-2DBC-499F-B692-1C3866C6244F}"/>
              </a:ext>
            </a:extLst>
          </p:cNvPr>
          <p:cNvSpPr txBox="1"/>
          <p:nvPr/>
        </p:nvSpPr>
        <p:spPr>
          <a:xfrm>
            <a:off x="2675466" y="4175760"/>
            <a:ext cx="7111878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ru-RU" sz="3200" dirty="0">
                <a:solidFill>
                  <a:schemeClr val="bg1"/>
                </a:solidFill>
                <a:latin typeface="Comic Sans MS" panose="030F0702030302020204" pitchFamily="66" charset="0"/>
                <a:cs typeface="Cascadia Code SemiBold" panose="020B0609020000020004" pitchFamily="49" charset="0"/>
              </a:rPr>
              <a:t>Играть предстоит за квадратик, который двигается по экрану.</a:t>
            </a:r>
          </a:p>
          <a:p>
            <a:pPr marL="0" indent="0" algn="just">
              <a:buNone/>
            </a:pPr>
            <a:r>
              <a:rPr lang="ru-RU" sz="3200" dirty="0">
                <a:solidFill>
                  <a:schemeClr val="bg1"/>
                </a:solidFill>
                <a:latin typeface="Comic Sans MS" panose="030F0702030302020204" pitchFamily="66" charset="0"/>
                <a:cs typeface="Cascadia Code SemiBold" panose="020B0609020000020004" pitchFamily="49" charset="0"/>
              </a:rPr>
              <a:t>За касание с другими объектами игрок получает штраф к здоровью</a:t>
            </a:r>
          </a:p>
        </p:txBody>
      </p:sp>
    </p:spTree>
    <p:extLst>
      <p:ext uri="{BB962C8B-B14F-4D97-AF65-F5344CB8AC3E}">
        <p14:creationId xmlns:p14="http://schemas.microsoft.com/office/powerpoint/2010/main" val="2985277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445C80-C4C7-4120-880D-8810E1BA4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94323" y="84517"/>
            <a:ext cx="8203353" cy="1325563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Comic Sans MS" panose="030F0702030302020204" pitchFamily="66" charset="0"/>
              </a:rPr>
              <a:t>Суть игрового процесса </a:t>
            </a:r>
            <a:r>
              <a:rPr lang="en-US" sz="4000" kern="1200" dirty="0" err="1">
                <a:solidFill>
                  <a:srgbClr val="92D050"/>
                </a:solidFill>
                <a:effectLst/>
                <a:latin typeface="Arial Black" panose="020B0A04020102020204" pitchFamily="34" charset="0"/>
                <a:ea typeface="+mj-ea"/>
                <a:cs typeface="+mj-cs"/>
              </a:rPr>
              <a:t>BiT</a:t>
            </a:r>
            <a:r>
              <a:rPr lang="en-US" sz="4000" kern="1200" dirty="0" err="1">
                <a:solidFill>
                  <a:srgbClr val="F2F2F2"/>
                </a:solidFill>
                <a:effectLst/>
                <a:latin typeface="Arial Black" panose="020B0A04020102020204" pitchFamily="34" charset="0"/>
                <a:ea typeface="+mj-ea"/>
                <a:cs typeface="+mj-cs"/>
              </a:rPr>
              <a:t>esT</a:t>
            </a:r>
            <a:endParaRPr lang="ru-RU" sz="40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90BC04-3891-4098-A70F-01405D1E6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4306" y="1410081"/>
            <a:ext cx="7003385" cy="127216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  <a:cs typeface="Cascadia Code SemiBold" panose="020B0609020000020004" pitchFamily="49" charset="0"/>
              </a:rPr>
              <a:t> -= Главная цель: пройти все уровни =-</a:t>
            </a:r>
          </a:p>
          <a:p>
            <a:pPr marL="0" indent="0" algn="ctr">
              <a:buNone/>
            </a:pP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  <a:cs typeface="Cascadia Code SemiBold" panose="020B0609020000020004" pitchFamily="49" charset="0"/>
              </a:rPr>
              <a:t>- Цель уровня: жить до конца -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ECD966-2DBC-499F-B692-1C3866C6244F}"/>
              </a:ext>
            </a:extLst>
          </p:cNvPr>
          <p:cNvSpPr txBox="1"/>
          <p:nvPr/>
        </p:nvSpPr>
        <p:spPr>
          <a:xfrm>
            <a:off x="2353731" y="4175760"/>
            <a:ext cx="7484533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ru-RU" sz="2800" dirty="0">
                <a:solidFill>
                  <a:schemeClr val="bg1"/>
                </a:solidFill>
                <a:latin typeface="Comic Sans MS" panose="030F0702030302020204" pitchFamily="66" charset="0"/>
                <a:cs typeface="Cascadia Code SemiBold" panose="020B0609020000020004" pitchFamily="49" charset="0"/>
              </a:rPr>
              <a:t>Выбор уровня представляет собой список музыкальных произведений, поделённых на этапы. </a:t>
            </a:r>
          </a:p>
          <a:p>
            <a:pPr marL="0" indent="0" algn="just">
              <a:buNone/>
            </a:pPr>
            <a:r>
              <a:rPr lang="ru-RU" sz="2800" dirty="0">
                <a:solidFill>
                  <a:schemeClr val="bg1"/>
                </a:solidFill>
                <a:latin typeface="Comic Sans MS" panose="030F0702030302020204" pitchFamily="66" charset="0"/>
                <a:cs typeface="Cascadia Code SemiBold" panose="020B0609020000020004" pitchFamily="49" charset="0"/>
              </a:rPr>
              <a:t>уровни в свою очередь открываются при прохождении прошлого этапа.</a:t>
            </a:r>
          </a:p>
        </p:txBody>
      </p:sp>
    </p:spTree>
    <p:extLst>
      <p:ext uri="{BB962C8B-B14F-4D97-AF65-F5344CB8AC3E}">
        <p14:creationId xmlns:p14="http://schemas.microsoft.com/office/powerpoint/2010/main" val="2232067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445C80-C4C7-4120-880D-8810E1BA4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025" y="84518"/>
            <a:ext cx="10071946" cy="1325563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Comic Sans MS" panose="030F0702030302020204" pitchFamily="66" charset="0"/>
              </a:rPr>
              <a:t>Музыкальное сопровождение в </a:t>
            </a:r>
            <a:r>
              <a:rPr lang="en-US" sz="4000" kern="1200" dirty="0" err="1">
                <a:solidFill>
                  <a:srgbClr val="92D050"/>
                </a:solidFill>
                <a:effectLst/>
                <a:latin typeface="Arial Black" panose="020B0A04020102020204" pitchFamily="34" charset="0"/>
                <a:ea typeface="+mj-ea"/>
                <a:cs typeface="+mj-cs"/>
              </a:rPr>
              <a:t>BiT</a:t>
            </a:r>
            <a:r>
              <a:rPr lang="en-US" sz="4000" kern="1200" dirty="0" err="1">
                <a:solidFill>
                  <a:srgbClr val="F2F2F2"/>
                </a:solidFill>
                <a:effectLst/>
                <a:latin typeface="Arial Black" panose="020B0A04020102020204" pitchFamily="34" charset="0"/>
                <a:ea typeface="+mj-ea"/>
                <a:cs typeface="+mj-cs"/>
              </a:rPr>
              <a:t>esT</a:t>
            </a:r>
            <a:endParaRPr lang="ru-RU" sz="4000" dirty="0">
              <a:solidFill>
                <a:schemeClr val="bg1"/>
              </a:solidFill>
              <a:latin typeface="Comic Sans MS" panose="030F0702030302020204" pitchFamily="66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9BEDEA-016D-4F98-BB2E-3F35DAFE89C4}"/>
              </a:ext>
            </a:extLst>
          </p:cNvPr>
          <p:cNvSpPr txBox="1"/>
          <p:nvPr/>
        </p:nvSpPr>
        <p:spPr>
          <a:xfrm>
            <a:off x="419945" y="4734560"/>
            <a:ext cx="40301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mic Sans MS" panose="030F0702030302020204" pitchFamily="66" charset="0"/>
                <a:cs typeface="Cascadia Code SemiBold" panose="020B0609020000020004" pitchFamily="49" charset="0"/>
              </a:rPr>
              <a:t>Вся музыка – написана лично мною</a:t>
            </a:r>
            <a:r>
              <a:rPr lang="ru-RU" sz="2400" dirty="0">
                <a:solidFill>
                  <a:schemeClr val="bg1"/>
                </a:solidFill>
                <a:latin typeface="Comic Sans MS" panose="030F0702030302020204" pitchFamily="66" charset="0"/>
                <a:cs typeface="Cascadia Code SemiBold" panose="020B0609020000020004" pitchFamily="49" charset="0"/>
              </a:rPr>
              <a:t>, как и всё остальное в этом проекте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97552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445C80-C4C7-4120-880D-8810E1BA4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0025" y="84518"/>
            <a:ext cx="10071946" cy="1325563"/>
          </a:xfrm>
        </p:spPr>
        <p:txBody>
          <a:bodyPr>
            <a:normAutofit fontScale="90000"/>
          </a:bodyPr>
          <a:lstStyle/>
          <a:p>
            <a:r>
              <a:rPr lang="ru-RU" sz="4000" dirty="0">
                <a:solidFill>
                  <a:schemeClr val="bg1"/>
                </a:solidFill>
                <a:latin typeface="Comic Sans MS" panose="030F0702030302020204" pitchFamily="66" charset="0"/>
              </a:rPr>
              <a:t>Музыкальное сопровождение в </a:t>
            </a:r>
            <a:r>
              <a:rPr lang="en-US" sz="4000" kern="1200" dirty="0" err="1">
                <a:solidFill>
                  <a:srgbClr val="92D050"/>
                </a:solidFill>
                <a:effectLst/>
                <a:latin typeface="Arial Black" panose="020B0A04020102020204" pitchFamily="34" charset="0"/>
                <a:ea typeface="+mj-ea"/>
                <a:cs typeface="+mj-cs"/>
              </a:rPr>
              <a:t>BiT</a:t>
            </a:r>
            <a:r>
              <a:rPr lang="en-US" sz="4000" kern="1200" dirty="0" err="1">
                <a:solidFill>
                  <a:srgbClr val="F2F2F2"/>
                </a:solidFill>
                <a:effectLst/>
                <a:latin typeface="Arial Black" panose="020B0A04020102020204" pitchFamily="34" charset="0"/>
                <a:ea typeface="+mj-ea"/>
                <a:cs typeface="+mj-cs"/>
              </a:rPr>
              <a:t>esT</a:t>
            </a:r>
            <a:r>
              <a:rPr lang="ru-RU" sz="4000" kern="1200" dirty="0">
                <a:solidFill>
                  <a:srgbClr val="F2F2F2"/>
                </a:solidFill>
                <a:effectLst/>
                <a:latin typeface="Arial Black" panose="020B0A04020102020204" pitchFamily="34" charset="0"/>
                <a:ea typeface="+mj-ea"/>
                <a:cs typeface="+mj-cs"/>
              </a:rPr>
              <a:t> </a:t>
            </a:r>
            <a:r>
              <a:rPr lang="ru-RU" sz="4000" dirty="0">
                <a:solidFill>
                  <a:schemeClr val="bg1"/>
                </a:solidFill>
                <a:latin typeface="Comic Sans MS" panose="030F0702030302020204" pitchFamily="66" charset="0"/>
              </a:rPr>
              <a:t>и его взаимодействие с игровым процессом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06294B-C3B3-46D0-B089-FAF0730FA090}"/>
              </a:ext>
            </a:extLst>
          </p:cNvPr>
          <p:cNvSpPr txBox="1"/>
          <p:nvPr/>
        </p:nvSpPr>
        <p:spPr>
          <a:xfrm>
            <a:off x="372533" y="1684774"/>
            <a:ext cx="476842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Создать движущиеся объекты просто, но заставить их </a:t>
            </a:r>
            <a:r>
              <a:rPr lang="ru-RU" sz="2800" dirty="0">
                <a:solidFill>
                  <a:schemeClr val="accent6">
                    <a:lumMod val="75000"/>
                  </a:schemeClr>
                </a:solidFill>
                <a:latin typeface="Comic Sans MS" panose="030F0702030302020204" pitchFamily="66" charset="0"/>
                <a:ea typeface="+mj-ea"/>
                <a:cs typeface="+mj-cs"/>
              </a:rPr>
              <a:t>двигаться в такт музыки </a:t>
            </a:r>
            <a:r>
              <a:rPr lang="ru-RU" sz="2800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да ещё и </a:t>
            </a:r>
            <a:r>
              <a:rPr lang="ru-RU" sz="2800" dirty="0">
                <a:solidFill>
                  <a:srgbClr val="C00000"/>
                </a:solidFill>
                <a:latin typeface="Comic Sans MS" panose="030F0702030302020204" pitchFamily="66" charset="0"/>
                <a:ea typeface="+mj-ea"/>
                <a:cs typeface="+mj-cs"/>
              </a:rPr>
              <a:t>красиво</a:t>
            </a:r>
            <a:r>
              <a:rPr lang="ru-RU" sz="2800" dirty="0">
                <a:solidFill>
                  <a:schemeClr val="bg1"/>
                </a:solidFill>
                <a:latin typeface="Comic Sans MS" panose="030F0702030302020204" pitchFamily="66" charset="0"/>
                <a:ea typeface="+mj-ea"/>
                <a:cs typeface="+mj-cs"/>
              </a:rPr>
              <a:t>, та ещё задача (с) Савелий Дроздов</a:t>
            </a:r>
          </a:p>
        </p:txBody>
      </p:sp>
    </p:spTree>
    <p:extLst>
      <p:ext uri="{BB962C8B-B14F-4D97-AF65-F5344CB8AC3E}">
        <p14:creationId xmlns:p14="http://schemas.microsoft.com/office/powerpoint/2010/main" val="21584514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445C80-C4C7-4120-880D-8810E1BA49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4200" y="118383"/>
            <a:ext cx="10076543" cy="1325563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chemeClr val="bg1"/>
                </a:solidFill>
                <a:latin typeface="Comic Sans MS" panose="030F0702030302020204" pitchFamily="66" charset="0"/>
              </a:rPr>
              <a:t>Может ли </a:t>
            </a:r>
            <a:r>
              <a:rPr lang="en-US" sz="4000" kern="1200" dirty="0" err="1">
                <a:solidFill>
                  <a:srgbClr val="92D050"/>
                </a:solidFill>
                <a:effectLst/>
                <a:latin typeface="Arial Black" panose="020B0A04020102020204" pitchFamily="34" charset="0"/>
                <a:ea typeface="+mj-ea"/>
                <a:cs typeface="+mj-cs"/>
              </a:rPr>
              <a:t>BiT</a:t>
            </a:r>
            <a:r>
              <a:rPr lang="en-US" sz="4000" kern="1200" dirty="0" err="1">
                <a:solidFill>
                  <a:srgbClr val="F2F2F2"/>
                </a:solidFill>
                <a:effectLst/>
                <a:latin typeface="Arial Black" panose="020B0A04020102020204" pitchFamily="34" charset="0"/>
                <a:ea typeface="+mj-ea"/>
                <a:cs typeface="+mj-cs"/>
              </a:rPr>
              <a:t>esT</a:t>
            </a:r>
            <a:r>
              <a:rPr lang="en-US" sz="4000" kern="1200" dirty="0">
                <a:solidFill>
                  <a:srgbClr val="F2F2F2"/>
                </a:solidFill>
                <a:effectLst/>
                <a:latin typeface="Arial Black" panose="020B0A04020102020204" pitchFamily="34" charset="0"/>
                <a:ea typeface="+mj-ea"/>
                <a:cs typeface="+mj-cs"/>
              </a:rPr>
              <a:t> </a:t>
            </a:r>
            <a:r>
              <a:rPr lang="ru-RU" sz="4000" dirty="0">
                <a:solidFill>
                  <a:schemeClr val="bg1"/>
                </a:solidFill>
                <a:latin typeface="Comic Sans MS" panose="030F0702030302020204" pitchFamily="66" charset="0"/>
              </a:rPr>
              <a:t>конкурировать с другими П.О.</a:t>
            </a:r>
            <a:r>
              <a:rPr lang="en-US" sz="4000" dirty="0">
                <a:solidFill>
                  <a:schemeClr val="bg1"/>
                </a:solidFill>
                <a:latin typeface="Comic Sans MS" panose="030F0702030302020204" pitchFamily="66" charset="0"/>
              </a:rPr>
              <a:t> ?</a:t>
            </a:r>
            <a:r>
              <a:rPr lang="ru-RU" sz="4000" dirty="0">
                <a:solidFill>
                  <a:schemeClr val="bg1"/>
                </a:solidFill>
                <a:latin typeface="Comic Sans MS" panose="030F0702030302020204" pitchFamily="66" charset="0"/>
              </a:rPr>
              <a:t>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190BC04-3891-4098-A70F-01405D1E6A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428" y="1893889"/>
            <a:ext cx="11019972" cy="3621539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</a:rPr>
              <a:t>На текущий момент </a:t>
            </a:r>
            <a:r>
              <a:rPr lang="en-US" kern="1200" dirty="0" err="1">
                <a:solidFill>
                  <a:srgbClr val="92D050"/>
                </a:solidFill>
                <a:effectLst/>
                <a:latin typeface="Arial Black" panose="020B0A04020102020204" pitchFamily="34" charset="0"/>
                <a:ea typeface="+mj-ea"/>
                <a:cs typeface="+mj-cs"/>
              </a:rPr>
              <a:t>BiT</a:t>
            </a:r>
            <a:r>
              <a:rPr lang="en-US" kern="1200" dirty="0" err="1">
                <a:solidFill>
                  <a:srgbClr val="F2F2F2"/>
                </a:solidFill>
                <a:effectLst/>
                <a:latin typeface="Arial Black" panose="020B0A04020102020204" pitchFamily="34" charset="0"/>
                <a:ea typeface="+mj-ea"/>
                <a:cs typeface="+mj-cs"/>
              </a:rPr>
              <a:t>esT</a:t>
            </a:r>
            <a:r>
              <a:rPr lang="ru-RU" kern="1200" dirty="0">
                <a:solidFill>
                  <a:srgbClr val="F2F2F2"/>
                </a:solidFill>
                <a:effectLst/>
                <a:latin typeface="Arial Black" panose="020B0A04020102020204" pitchFamily="34" charset="0"/>
                <a:ea typeface="+mj-ea"/>
                <a:cs typeface="+mj-cs"/>
              </a:rPr>
              <a:t> </a:t>
            </a: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</a:rPr>
              <a:t>представляет из себя развлекательное П.О. с зачатками диагностики / проверки / улучшения </a:t>
            </a:r>
            <a:r>
              <a:rPr lang="ru-RU" cap="all" dirty="0">
                <a:solidFill>
                  <a:srgbClr val="00B050"/>
                </a:solidFill>
                <a:latin typeface="Cascadia Mono SemiBold" panose="020B0609020000020004" pitchFamily="49" charset="0"/>
                <a:cs typeface="Cascadia Mono SemiBold" panose="020B0609020000020004" pitchFamily="49" charset="0"/>
              </a:rPr>
              <a:t>внимательности</a:t>
            </a:r>
            <a:r>
              <a:rPr lang="ru-RU" dirty="0">
                <a:solidFill>
                  <a:srgbClr val="FF0000"/>
                </a:solidFill>
                <a:latin typeface="Comic Sans MS" panose="030F0702030302020204" pitchFamily="66" charset="0"/>
              </a:rPr>
              <a:t> </a:t>
            </a: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</a:rPr>
              <a:t>и </a:t>
            </a:r>
            <a:r>
              <a:rPr lang="ru-RU" cap="all" dirty="0">
                <a:solidFill>
                  <a:srgbClr val="FFC000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реакции</a:t>
            </a: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</a:rPr>
              <a:t>.</a:t>
            </a:r>
          </a:p>
          <a:p>
            <a:pPr marL="0" indent="0" algn="just">
              <a:buNone/>
            </a:pPr>
            <a:endParaRPr lang="ru-RU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0" indent="0" algn="just">
              <a:buNone/>
            </a:pPr>
            <a:endParaRPr lang="ru-RU" dirty="0">
              <a:solidFill>
                <a:schemeClr val="bg1"/>
              </a:solidFill>
              <a:latin typeface="Comic Sans MS" panose="030F0702030302020204" pitchFamily="66" charset="0"/>
            </a:endParaRPr>
          </a:p>
          <a:p>
            <a:pPr marL="0" indent="0" algn="just">
              <a:buNone/>
            </a:pPr>
            <a:r>
              <a:rPr lang="en-US" sz="2800" kern="1200" dirty="0" err="1">
                <a:solidFill>
                  <a:srgbClr val="92D050"/>
                </a:solidFill>
                <a:effectLst/>
                <a:latin typeface="Arial Black" panose="020B0A04020102020204" pitchFamily="34" charset="0"/>
                <a:ea typeface="+mj-ea"/>
                <a:cs typeface="+mj-cs"/>
              </a:rPr>
              <a:t>BiT</a:t>
            </a:r>
            <a:r>
              <a:rPr lang="en-US" sz="2800" kern="1200" dirty="0" err="1">
                <a:solidFill>
                  <a:srgbClr val="F2F2F2"/>
                </a:solidFill>
                <a:effectLst/>
                <a:latin typeface="Arial Black" panose="020B0A04020102020204" pitchFamily="34" charset="0"/>
                <a:ea typeface="+mj-ea"/>
                <a:cs typeface="+mj-cs"/>
              </a:rPr>
              <a:t>esT</a:t>
            </a: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</a:rPr>
              <a:t> – это уникальный игровой опыт, каких мало. Сравнивать этот проект с другими </a:t>
            </a:r>
            <a:r>
              <a:rPr lang="ru-RU" dirty="0">
                <a:solidFill>
                  <a:schemeClr val="bg1"/>
                </a:solidFill>
                <a:latin typeface="Cascadia Code SemiBold" panose="020B0609020000020004" pitchFamily="49" charset="0"/>
                <a:cs typeface="Cascadia Code SemiBold" panose="020B0609020000020004" pitchFamily="49" charset="0"/>
              </a:rPr>
              <a:t>играми</a:t>
            </a:r>
            <a:r>
              <a:rPr lang="ru-RU" dirty="0">
                <a:solidFill>
                  <a:schemeClr val="bg1"/>
                </a:solidFill>
                <a:latin typeface="Comic Sans MS" panose="030F0702030302020204" pitchFamily="66" charset="0"/>
              </a:rPr>
              <a:t> будет нечестно.</a:t>
            </a:r>
            <a:endParaRPr lang="ru-RU" dirty="0">
              <a:solidFill>
                <a:srgbClr val="C00000"/>
              </a:solidFill>
              <a:latin typeface="Cascadia Code SemiBold" panose="020B0609020000020004" pitchFamily="49" charset="0"/>
              <a:cs typeface="Cascadia Code SemiBold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740699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393</Words>
  <Application>Microsoft Office PowerPoint</Application>
  <PresentationFormat>Широкоэкранный</PresentationFormat>
  <Paragraphs>48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10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23" baseType="lpstr">
      <vt:lpstr>Arial</vt:lpstr>
      <vt:lpstr>Arial Black</vt:lpstr>
      <vt:lpstr>Calibri</vt:lpstr>
      <vt:lpstr>Calibri Light</vt:lpstr>
      <vt:lpstr>Cascadia Code SemiBold</vt:lpstr>
      <vt:lpstr>Cascadia Mono SemiBold</vt:lpstr>
      <vt:lpstr>Comic Sans MS</vt:lpstr>
      <vt:lpstr>Segoe UI Black</vt:lpstr>
      <vt:lpstr>Times New Roman</vt:lpstr>
      <vt:lpstr>Verdana</vt:lpstr>
      <vt:lpstr>Тема Office</vt:lpstr>
      <vt:lpstr>курсовой проект</vt:lpstr>
      <vt:lpstr>Для чего он создан?</vt:lpstr>
      <vt:lpstr>Что из себя представляет BiTesT ?</vt:lpstr>
      <vt:lpstr>Что из себя представляет BiTesT ?</vt:lpstr>
      <vt:lpstr>Суть игрового процесса BiTesT</vt:lpstr>
      <vt:lpstr>Суть игрового процесса BiTesT</vt:lpstr>
      <vt:lpstr>Музыкальное сопровождение в BiTesT</vt:lpstr>
      <vt:lpstr>Музыкальное сопровождение в BiTesT и его взаимодействие с игровым процессом</vt:lpstr>
      <vt:lpstr>Может ли BiTesT конкурировать с другими П.О. ? </vt:lpstr>
      <vt:lpstr>Есть ли какие-либо ограничения для игры в BiTesT ?</vt:lpstr>
      <vt:lpstr>&lt;Демонстрация игрового процесса BiTesT&gt;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курсовой проект</dc:title>
  <dc:creator>Sava 1123</dc:creator>
  <cp:lastModifiedBy>Sava 1123</cp:lastModifiedBy>
  <cp:revision>27</cp:revision>
  <dcterms:created xsi:type="dcterms:W3CDTF">2024-04-25T14:23:48Z</dcterms:created>
  <dcterms:modified xsi:type="dcterms:W3CDTF">2024-05-06T07:41:23Z</dcterms:modified>
</cp:coreProperties>
</file>

<file path=docProps/thumbnail.jpeg>
</file>